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charts/chart6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notesMasterIdLst>
    <p:notesMasterId r:id="rId19"/>
  </p:notesMasterIdLst>
  <p:sldIdLst>
    <p:sldId id="338" r:id="rId2"/>
    <p:sldId id="339" r:id="rId3"/>
    <p:sldId id="340" r:id="rId4"/>
    <p:sldId id="341" r:id="rId5"/>
    <p:sldId id="342" r:id="rId6"/>
    <p:sldId id="343" r:id="rId7"/>
    <p:sldId id="344" r:id="rId8"/>
    <p:sldId id="345" r:id="rId9"/>
    <p:sldId id="346" r:id="rId10"/>
    <p:sldId id="347" r:id="rId11"/>
    <p:sldId id="348" r:id="rId12"/>
    <p:sldId id="351" r:id="rId13"/>
    <p:sldId id="352" r:id="rId14"/>
    <p:sldId id="349" r:id="rId15"/>
    <p:sldId id="350" r:id="rId16"/>
    <p:sldId id="353" r:id="rId17"/>
    <p:sldId id="355" r:id="rId18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D113A9D2-9D6B-4929-AA2D-F23B5EE8CBE7}" styleName="Style à thème 2 - Accentuation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9CF1AB2-1976-4502-BF36-3FF5EA218861}" styleName="Style moyen 4 - Accentuation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0" d="100"/>
          <a:sy n="60" d="100"/>
        </p:scale>
        <p:origin x="-2098" y="-581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mahani\AppData\Roaming\Microsoft\Excel\eVAL%20(version%201).xlsb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mahani\AppData\Roaming\Microsoft\Excel\eVAL%20(version%201).xlsb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mahani\AppData\Roaming\Microsoft\Excel\eVAL%20(version%201).xlsb" TargetMode="Externa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mahani\AppData\Roaming\Microsoft\Excel\eVAL%20(version%201).xlsb" TargetMode="External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mahani\AppData\Roaming\Microsoft\Excel\eVAL%20(version%201).xlsb" TargetMode="External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mahani\AppData\Roaming\Microsoft\Excel\eVAL%20(version%201).xlsb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fr-FR"/>
  <c:chart>
    <c:title>
      <c:layout/>
    </c:title>
    <c:view3D>
      <c:rotX val="30"/>
      <c:perspective val="30"/>
    </c:view3D>
    <c:plotArea>
      <c:layout/>
      <c:pie3DChart>
        <c:varyColors val="1"/>
        <c:ser>
          <c:idx val="0"/>
          <c:order val="0"/>
          <c:tx>
            <c:strRef>
              <c:f>Feuil1!$B$4</c:f>
              <c:strCache>
                <c:ptCount val="1"/>
                <c:pt idx="0">
                  <c:v>prévu 125</c:v>
                </c:pt>
              </c:strCache>
            </c:strRef>
          </c:tx>
          <c:explosion val="25"/>
          <c:dLbls>
            <c:showVal val="1"/>
            <c:showLeaderLines val="1"/>
          </c:dLbls>
          <c:cat>
            <c:strRef>
              <c:f>Feuil1!$A$5:$A$11</c:f>
              <c:strCache>
                <c:ptCount val="7"/>
                <c:pt idx="0">
                  <c:v>FLASH</c:v>
                </c:pt>
                <c:pt idx="1">
                  <c:v>FSA</c:v>
                </c:pt>
                <c:pt idx="2">
                  <c:v>FSJESAM</c:v>
                </c:pt>
                <c:pt idx="3">
                  <c:v>FS</c:v>
                </c:pt>
                <c:pt idx="4">
                  <c:v>ENCG</c:v>
                </c:pt>
                <c:pt idx="5">
                  <c:v>FLSH</c:v>
                </c:pt>
                <c:pt idx="6">
                  <c:v>ESTA</c:v>
                </c:pt>
              </c:strCache>
            </c:strRef>
          </c:cat>
          <c:val>
            <c:numRef>
              <c:f>Feuil1!$B$5:$B$11</c:f>
              <c:numCache>
                <c:formatCode>General</c:formatCode>
                <c:ptCount val="7"/>
                <c:pt idx="0">
                  <c:v>20</c:v>
                </c:pt>
                <c:pt idx="1">
                  <c:v>20</c:v>
                </c:pt>
                <c:pt idx="2">
                  <c:v>15</c:v>
                </c:pt>
                <c:pt idx="3">
                  <c:v>10</c:v>
                </c:pt>
                <c:pt idx="4">
                  <c:v>20</c:v>
                </c:pt>
                <c:pt idx="5">
                  <c:v>15</c:v>
                </c:pt>
                <c:pt idx="6">
                  <c:v>25</c:v>
                </c:pt>
              </c:numCache>
            </c:numRef>
          </c:val>
        </c:ser>
      </c:pie3DChart>
    </c:plotArea>
    <c:legend>
      <c:legendPos val="r"/>
      <c:layout/>
    </c:legend>
    <c:plotVisOnly val="1"/>
  </c:chart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fr-FR"/>
  <c:chart>
    <c:title>
      <c:layout/>
    </c:title>
    <c:view3D>
      <c:rotX val="30"/>
      <c:perspective val="30"/>
    </c:view3D>
    <c:plotArea>
      <c:layout/>
      <c:pie3DChart>
        <c:varyColors val="1"/>
        <c:ser>
          <c:idx val="0"/>
          <c:order val="0"/>
          <c:tx>
            <c:strRef>
              <c:f>Feuil1!$C$4</c:f>
              <c:strCache>
                <c:ptCount val="1"/>
                <c:pt idx="0">
                  <c:v>réel 107</c:v>
                </c:pt>
              </c:strCache>
            </c:strRef>
          </c:tx>
          <c:explosion val="25"/>
          <c:dLbls>
            <c:showVal val="1"/>
            <c:showLeaderLines val="1"/>
          </c:dLbls>
          <c:cat>
            <c:strRef>
              <c:f>Feuil1!$A$5:$A$11</c:f>
              <c:strCache>
                <c:ptCount val="7"/>
                <c:pt idx="0">
                  <c:v>FLASH</c:v>
                </c:pt>
                <c:pt idx="1">
                  <c:v>FSA</c:v>
                </c:pt>
                <c:pt idx="2">
                  <c:v>FSJESAM</c:v>
                </c:pt>
                <c:pt idx="3">
                  <c:v>FS</c:v>
                </c:pt>
                <c:pt idx="4">
                  <c:v>ENCG</c:v>
                </c:pt>
                <c:pt idx="5">
                  <c:v>FLSH</c:v>
                </c:pt>
                <c:pt idx="6">
                  <c:v>ESTA</c:v>
                </c:pt>
              </c:strCache>
            </c:strRef>
          </c:cat>
          <c:val>
            <c:numRef>
              <c:f>Feuil1!$C$5:$C$11</c:f>
              <c:numCache>
                <c:formatCode>General</c:formatCode>
                <c:ptCount val="7"/>
                <c:pt idx="0">
                  <c:v>20</c:v>
                </c:pt>
                <c:pt idx="1">
                  <c:v>18</c:v>
                </c:pt>
                <c:pt idx="2">
                  <c:v>20</c:v>
                </c:pt>
                <c:pt idx="3">
                  <c:v>0</c:v>
                </c:pt>
                <c:pt idx="4">
                  <c:v>0</c:v>
                </c:pt>
                <c:pt idx="5">
                  <c:v>17</c:v>
                </c:pt>
                <c:pt idx="6">
                  <c:v>32</c:v>
                </c:pt>
              </c:numCache>
            </c:numRef>
          </c:val>
        </c:ser>
      </c:pie3DChart>
    </c:plotArea>
    <c:legend>
      <c:legendPos val="r"/>
      <c:layout/>
    </c:legend>
    <c:plotVisOnly val="1"/>
  </c:chart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fr-FR"/>
  <c:chart>
    <c:title>
      <c:tx>
        <c:rich>
          <a:bodyPr/>
          <a:lstStyle/>
          <a:p>
            <a:pPr>
              <a:defRPr/>
            </a:pPr>
            <a:r>
              <a:rPr lang="fr-FR"/>
              <a:t>Répartition par niveau</a:t>
            </a:r>
          </a:p>
        </c:rich>
      </c:tx>
      <c:layout/>
    </c:title>
    <c:plotArea>
      <c:layout/>
      <c:pieChart>
        <c:varyColors val="1"/>
        <c:ser>
          <c:idx val="0"/>
          <c:order val="0"/>
          <c:explosion val="25"/>
          <c:dLbls>
            <c:showPercent val="1"/>
            <c:showLeaderLines val="1"/>
          </c:dLbls>
          <c:cat>
            <c:strRef>
              <c:f>Feuil1!$A$14:$A$16</c:f>
              <c:strCache>
                <c:ptCount val="3"/>
                <c:pt idx="0">
                  <c:v>BAC+2</c:v>
                </c:pt>
                <c:pt idx="1">
                  <c:v>BAC+3</c:v>
                </c:pt>
                <c:pt idx="2">
                  <c:v>BAC+5</c:v>
                </c:pt>
              </c:strCache>
            </c:strRef>
          </c:cat>
          <c:val>
            <c:numRef>
              <c:f>Feuil1!$C$14:$C$16</c:f>
              <c:numCache>
                <c:formatCode>General</c:formatCode>
                <c:ptCount val="3"/>
                <c:pt idx="0">
                  <c:v>26</c:v>
                </c:pt>
                <c:pt idx="1">
                  <c:v>58</c:v>
                </c:pt>
                <c:pt idx="2">
                  <c:v>23</c:v>
                </c:pt>
              </c:numCache>
            </c:numRef>
          </c:val>
        </c:ser>
        <c:dLbls>
          <c:showPercent val="1"/>
        </c:dLbls>
        <c:firstSliceAng val="0"/>
      </c:pieChart>
    </c:plotArea>
    <c:legend>
      <c:legendPos val="r"/>
      <c:layout/>
    </c:legend>
    <c:plotVisOnly val="1"/>
  </c:chart>
  <c:txPr>
    <a:bodyPr/>
    <a:lstStyle/>
    <a:p>
      <a:pPr>
        <a:defRPr sz="2000"/>
      </a:pPr>
      <a:endParaRPr lang="fr-FR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fr-FR"/>
  <c:chart>
    <c:title>
      <c:tx>
        <c:rich>
          <a:bodyPr/>
          <a:lstStyle/>
          <a:p>
            <a:pPr>
              <a:defRPr/>
            </a:pPr>
            <a:r>
              <a:rPr lang="fr-FR"/>
              <a:t>Répartition par discipline</a:t>
            </a:r>
          </a:p>
        </c:rich>
      </c:tx>
      <c:layout/>
    </c:title>
    <c:plotArea>
      <c:layout/>
      <c:pieChart>
        <c:varyColors val="1"/>
        <c:ser>
          <c:idx val="0"/>
          <c:order val="0"/>
          <c:explosion val="25"/>
          <c:dLbls>
            <c:showPercent val="1"/>
            <c:showLeaderLines val="1"/>
          </c:dLbls>
          <c:cat>
            <c:strRef>
              <c:f>Feuil1!$A$19:$A$21</c:f>
              <c:strCache>
                <c:ptCount val="3"/>
                <c:pt idx="0">
                  <c:v>LSH</c:v>
                </c:pt>
                <c:pt idx="1">
                  <c:v>ST</c:v>
                </c:pt>
                <c:pt idx="2">
                  <c:v>EG</c:v>
                </c:pt>
              </c:strCache>
            </c:strRef>
          </c:cat>
          <c:val>
            <c:numRef>
              <c:f>Feuil1!$C$19:$C$21</c:f>
              <c:numCache>
                <c:formatCode>General</c:formatCode>
                <c:ptCount val="3"/>
                <c:pt idx="0">
                  <c:v>43</c:v>
                </c:pt>
                <c:pt idx="1">
                  <c:v>31</c:v>
                </c:pt>
                <c:pt idx="2">
                  <c:v>33</c:v>
                </c:pt>
              </c:numCache>
            </c:numRef>
          </c:val>
        </c:ser>
        <c:dLbls>
          <c:showPercent val="1"/>
        </c:dLbls>
        <c:firstSliceAng val="0"/>
      </c:pieChart>
    </c:plotArea>
    <c:legend>
      <c:legendPos val="r"/>
      <c:layout/>
    </c:legend>
    <c:plotVisOnly val="1"/>
  </c:chart>
  <c:txPr>
    <a:bodyPr/>
    <a:lstStyle/>
    <a:p>
      <a:pPr>
        <a:defRPr sz="2000"/>
      </a:pPr>
      <a:endParaRPr lang="fr-FR"/>
    </a:p>
  </c:txPr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fr-FR"/>
  <c:chart>
    <c:title>
      <c:tx>
        <c:rich>
          <a:bodyPr/>
          <a:lstStyle/>
          <a:p>
            <a:pPr>
              <a:defRPr/>
            </a:pPr>
            <a:r>
              <a:rPr lang="fr-FR"/>
              <a:t>Répartition par type établissement</a:t>
            </a:r>
          </a:p>
        </c:rich>
      </c:tx>
      <c:layout/>
    </c:title>
    <c:plotArea>
      <c:layout/>
      <c:pieChart>
        <c:varyColors val="1"/>
        <c:ser>
          <c:idx val="0"/>
          <c:order val="0"/>
          <c:explosion val="25"/>
          <c:dLbls>
            <c:showPercent val="1"/>
            <c:showLeaderLines val="1"/>
          </c:dLbls>
          <c:cat>
            <c:strRef>
              <c:f>Feuil1!$A$24:$A$25</c:f>
              <c:strCache>
                <c:ptCount val="2"/>
                <c:pt idx="0">
                  <c:v>OUVERT</c:v>
                </c:pt>
                <c:pt idx="1">
                  <c:v>REGULE</c:v>
                </c:pt>
              </c:strCache>
            </c:strRef>
          </c:cat>
          <c:val>
            <c:numRef>
              <c:f>Feuil1!$C$24:$C$25</c:f>
              <c:numCache>
                <c:formatCode>General</c:formatCode>
                <c:ptCount val="2"/>
                <c:pt idx="0">
                  <c:v>58</c:v>
                </c:pt>
                <c:pt idx="1">
                  <c:v>49</c:v>
                </c:pt>
              </c:numCache>
            </c:numRef>
          </c:val>
        </c:ser>
        <c:dLbls>
          <c:showPercent val="1"/>
        </c:dLbls>
        <c:firstSliceAng val="0"/>
      </c:pieChart>
    </c:plotArea>
    <c:legend>
      <c:legendPos val="r"/>
      <c:layout/>
    </c:legend>
    <c:plotVisOnly val="1"/>
  </c:chart>
  <c:txPr>
    <a:bodyPr/>
    <a:lstStyle/>
    <a:p>
      <a:pPr>
        <a:defRPr sz="2000"/>
      </a:pPr>
      <a:endParaRPr lang="fr-FR"/>
    </a:p>
  </c:txPr>
  <c:externalData r:id="rId1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fr-FR"/>
  <c:chart>
    <c:title>
      <c:tx>
        <c:rich>
          <a:bodyPr/>
          <a:lstStyle/>
          <a:p>
            <a:pPr>
              <a:defRPr/>
            </a:pPr>
            <a:r>
              <a:rPr lang="fr-FR"/>
              <a:t>Répartition par sexe</a:t>
            </a:r>
          </a:p>
        </c:rich>
      </c:tx>
      <c:layout/>
    </c:title>
    <c:plotArea>
      <c:layout/>
      <c:pieChart>
        <c:varyColors val="1"/>
        <c:ser>
          <c:idx val="0"/>
          <c:order val="0"/>
          <c:explosion val="25"/>
          <c:dLbls>
            <c:showPercent val="1"/>
            <c:showLeaderLines val="1"/>
          </c:dLbls>
          <c:cat>
            <c:strRef>
              <c:f>Feuil1!$A$27:$A$28</c:f>
              <c:strCache>
                <c:ptCount val="2"/>
                <c:pt idx="0">
                  <c:v>M</c:v>
                </c:pt>
                <c:pt idx="1">
                  <c:v>F</c:v>
                </c:pt>
              </c:strCache>
            </c:strRef>
          </c:cat>
          <c:val>
            <c:numRef>
              <c:f>Feuil1!$C$27:$C$28</c:f>
              <c:numCache>
                <c:formatCode>General</c:formatCode>
                <c:ptCount val="2"/>
                <c:pt idx="0">
                  <c:v>50</c:v>
                </c:pt>
                <c:pt idx="1">
                  <c:v>57</c:v>
                </c:pt>
              </c:numCache>
            </c:numRef>
          </c:val>
        </c:ser>
        <c:dLbls>
          <c:showPercent val="1"/>
        </c:dLbls>
        <c:firstSliceAng val="0"/>
      </c:pieChart>
    </c:plotArea>
    <c:legend>
      <c:legendPos val="r"/>
      <c:layout/>
    </c:legend>
    <c:plotVisOnly val="1"/>
  </c:chart>
  <c:txPr>
    <a:bodyPr/>
    <a:lstStyle/>
    <a:p>
      <a:pPr>
        <a:defRPr sz="2000"/>
      </a:pPr>
      <a:endParaRPr lang="fr-FR"/>
    </a:p>
  </c:txPr>
  <c:externalData r:id="rId1"/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D099449-26F1-4080-A81D-3087587E857F}" type="datetimeFigureOut">
              <a:rPr lang="fr-FR" smtClean="0"/>
              <a:pPr/>
              <a:t>19/06/2019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40B8A07-60E4-4167-A414-B7F98A90E856}" type="slidenum">
              <a:rPr lang="fr-FR" smtClean="0"/>
              <a:pPr/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r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17" name="Sous-titr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fr-FR" smtClean="0"/>
              <a:t>Cliquez pour modifier le style des sous-titres du masque</a:t>
            </a:r>
            <a:endParaRPr kumimoji="0" lang="en-US"/>
          </a:p>
        </p:txBody>
      </p:sp>
      <p:sp>
        <p:nvSpPr>
          <p:cNvPr id="30" name="Espace réservé de la date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D28D93-462E-4E32-9ED3-B279EF8FF9B8}" type="datetimeFigureOut">
              <a:rPr lang="fr-FR" smtClean="0"/>
              <a:pPr/>
              <a:t>19/06/2019</a:t>
            </a:fld>
            <a:endParaRPr lang="fr-FR"/>
          </a:p>
        </p:txBody>
      </p:sp>
      <p:sp>
        <p:nvSpPr>
          <p:cNvPr id="19" name="Espace réservé du pied de page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27" name="Espace réservé du numéro de diapositive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D21B4-E3CA-4DDB-8F82-A142FCA97E7B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D28D93-462E-4E32-9ED3-B279EF8FF9B8}" type="datetimeFigureOut">
              <a:rPr lang="fr-FR" smtClean="0"/>
              <a:pPr/>
              <a:t>19/06/2019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D21B4-E3CA-4DDB-8F82-A142FCA97E7B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D28D93-462E-4E32-9ED3-B279EF8FF9B8}" type="datetimeFigureOut">
              <a:rPr lang="fr-FR" smtClean="0"/>
              <a:pPr/>
              <a:t>19/06/2019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D21B4-E3CA-4DDB-8F82-A142FCA97E7B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D28D93-462E-4E32-9ED3-B279EF8FF9B8}" type="datetimeFigureOut">
              <a:rPr lang="fr-FR" smtClean="0"/>
              <a:pPr/>
              <a:t>19/06/2019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D21B4-E3CA-4DDB-8F82-A142FCA97E7B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D28D93-462E-4E32-9ED3-B279EF8FF9B8}" type="datetimeFigureOut">
              <a:rPr lang="fr-FR" smtClean="0"/>
              <a:pPr/>
              <a:t>19/06/2019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D21B4-E3CA-4DDB-8F82-A142FCA97E7B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D28D93-462E-4E32-9ED3-B279EF8FF9B8}" type="datetimeFigureOut">
              <a:rPr lang="fr-FR" smtClean="0"/>
              <a:pPr/>
              <a:t>19/06/2019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D21B4-E3CA-4DDB-8F82-A142FCA97E7B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</p:txBody>
      </p:sp>
      <p:sp>
        <p:nvSpPr>
          <p:cNvPr id="5" name="Espace réservé du contenu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D28D93-462E-4E32-9ED3-B279EF8FF9B8}" type="datetimeFigureOut">
              <a:rPr lang="fr-FR" smtClean="0"/>
              <a:pPr/>
              <a:t>19/06/2019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D21B4-E3CA-4DDB-8F82-A142FCA97E7B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D28D93-462E-4E32-9ED3-B279EF8FF9B8}" type="datetimeFigureOut">
              <a:rPr lang="fr-FR" smtClean="0"/>
              <a:pPr/>
              <a:t>19/06/2019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D21B4-E3CA-4DDB-8F82-A142FCA97E7B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D28D93-462E-4E32-9ED3-B279EF8FF9B8}" type="datetimeFigureOut">
              <a:rPr lang="fr-FR" smtClean="0"/>
              <a:pPr/>
              <a:t>19/06/2019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D21B4-E3CA-4DDB-8F82-A142FCA97E7B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D28D93-462E-4E32-9ED3-B279EF8FF9B8}" type="datetimeFigureOut">
              <a:rPr lang="fr-FR" smtClean="0"/>
              <a:pPr/>
              <a:t>19/06/2019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D21B4-E3CA-4DDB-8F82-A142FCA97E7B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gner et arrondir un rectangle à un seul coin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Triangle rect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D28D93-462E-4E32-9ED3-B279EF8FF9B8}" type="datetimeFigureOut">
              <a:rPr lang="fr-FR" smtClean="0"/>
              <a:pPr/>
              <a:t>19/06/2019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744D21B4-E3CA-4DDB-8F82-A142FCA97E7B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fr-FR" smtClean="0"/>
              <a:t>Cliquez sur l'icône pour ajouter une image</a:t>
            </a:r>
            <a:endParaRPr kumimoji="0" lang="en-US" dirty="0"/>
          </a:p>
        </p:txBody>
      </p:sp>
      <p:sp>
        <p:nvSpPr>
          <p:cNvPr id="10" name="Forme libre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orme libre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rme libre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orme libre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Espace réservé du titre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0" name="Espace réservé du texte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  <a:p>
            <a:pPr lvl="1" eaLnBrk="1" latinLnBrk="0" hangingPunct="1"/>
            <a:r>
              <a:rPr kumimoji="0" lang="fr-FR" smtClean="0"/>
              <a:t>Deuxième niveau</a:t>
            </a:r>
          </a:p>
          <a:p>
            <a:pPr lvl="2" eaLnBrk="1" latinLnBrk="0" hangingPunct="1"/>
            <a:r>
              <a:rPr kumimoji="0" lang="fr-FR" smtClean="0"/>
              <a:t>Troisième niveau</a:t>
            </a:r>
          </a:p>
          <a:p>
            <a:pPr lvl="3" eaLnBrk="1" latinLnBrk="0" hangingPunct="1"/>
            <a:r>
              <a:rPr kumimoji="0" lang="fr-FR" smtClean="0"/>
              <a:t>Quatrième niveau</a:t>
            </a:r>
          </a:p>
          <a:p>
            <a:pPr lvl="4" eaLnBrk="1" latinLnBrk="0" hangingPunct="1"/>
            <a:r>
              <a:rPr kumimoji="0" lang="fr-FR" smtClean="0"/>
              <a:t>Cinquième niveau</a:t>
            </a:r>
            <a:endParaRPr kumimoji="0" lang="en-US"/>
          </a:p>
        </p:txBody>
      </p:sp>
      <p:sp>
        <p:nvSpPr>
          <p:cNvPr id="10" name="Espace réservé de la date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09D28D93-462E-4E32-9ED3-B279EF8FF9B8}" type="datetimeFigureOut">
              <a:rPr lang="fr-FR" smtClean="0"/>
              <a:pPr/>
              <a:t>19/06/2019</a:t>
            </a:fld>
            <a:endParaRPr lang="fr-FR"/>
          </a:p>
        </p:txBody>
      </p:sp>
      <p:sp>
        <p:nvSpPr>
          <p:cNvPr id="22" name="Espace réservé du pied de page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18" name="Espace réservé du numéro de diapositive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44D21B4-E3CA-4DDB-8F82-A142FCA97E7B}" type="slidenum">
              <a:rPr lang="fr-FR" smtClean="0"/>
              <a:pPr/>
              <a:t>‹N°›</a:t>
            </a:fld>
            <a:endParaRPr lang="fr-FR"/>
          </a:p>
        </p:txBody>
      </p:sp>
      <p:grpSp>
        <p:nvGrpSpPr>
          <p:cNvPr id="2" name="Groupe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orme libre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orme libre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Image associé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12160" y="0"/>
            <a:ext cx="3131840" cy="1187015"/>
          </a:xfrm>
          <a:prstGeom prst="rect">
            <a:avLst/>
          </a:prstGeom>
          <a:noFill/>
        </p:spPr>
      </p:pic>
      <p:pic>
        <p:nvPicPr>
          <p:cNvPr id="10246" name="Picture 6" descr="Résultat de recherche d'images pour &quot;logo erasmus eval&quot;"/>
          <p:cNvPicPr>
            <a:picLocks noChangeAspect="1" noChangeArrowheads="1"/>
          </p:cNvPicPr>
          <p:nvPr/>
        </p:nvPicPr>
        <p:blipFill>
          <a:blip r:embed="rId3" cstate="print"/>
          <a:srcRect b="45663"/>
          <a:stretch>
            <a:fillRect/>
          </a:stretch>
        </p:blipFill>
        <p:spPr bwMode="auto">
          <a:xfrm>
            <a:off x="-36512" y="-27384"/>
            <a:ext cx="2880320" cy="1072426"/>
          </a:xfrm>
          <a:prstGeom prst="rect">
            <a:avLst/>
          </a:prstGeom>
          <a:noFill/>
        </p:spPr>
      </p:pic>
      <p:pic>
        <p:nvPicPr>
          <p:cNvPr id="8" name="Picture 6" descr="Résultat de recherche d'images pour &quot;logo erasmus eval&quot;"/>
          <p:cNvPicPr>
            <a:picLocks noChangeAspect="1" noChangeArrowheads="1"/>
          </p:cNvPicPr>
          <p:nvPr/>
        </p:nvPicPr>
        <p:blipFill>
          <a:blip r:embed="rId4" cstate="print"/>
          <a:srcRect t="54337"/>
          <a:stretch>
            <a:fillRect/>
          </a:stretch>
        </p:blipFill>
        <p:spPr bwMode="auto">
          <a:xfrm>
            <a:off x="2915816" y="5985969"/>
            <a:ext cx="2719983" cy="851072"/>
          </a:xfrm>
          <a:prstGeom prst="rect">
            <a:avLst/>
          </a:prstGeom>
          <a:noFill/>
        </p:spPr>
      </p:pic>
      <p:sp>
        <p:nvSpPr>
          <p:cNvPr id="9" name="ZoneTexte 8"/>
          <p:cNvSpPr txBox="1"/>
          <p:nvPr/>
        </p:nvSpPr>
        <p:spPr>
          <a:xfrm>
            <a:off x="323528" y="2937718"/>
            <a:ext cx="8424936" cy="26161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000" b="1" dirty="0" smtClean="0"/>
              <a:t>Expérimentation de </a:t>
            </a:r>
            <a:r>
              <a:rPr lang="fr-FR" sz="4000" b="1" dirty="0" smtClean="0"/>
              <a:t>l’UIZ</a:t>
            </a:r>
          </a:p>
          <a:p>
            <a:pPr algn="ctr"/>
            <a:endParaRPr lang="fr-FR" sz="2000" b="1" dirty="0" smtClean="0">
              <a:solidFill>
                <a:schemeClr val="accent1">
                  <a:lumMod val="60000"/>
                  <a:lumOff val="40000"/>
                </a:schemeClr>
              </a:solidFill>
            </a:endParaRPr>
          </a:p>
          <a:p>
            <a:pPr algn="ctr"/>
            <a:r>
              <a:rPr lang="fr-FR" sz="2000" b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Séminaire international sur les résultats de l’expérimentation</a:t>
            </a:r>
          </a:p>
          <a:p>
            <a:pPr algn="ctr"/>
            <a:r>
              <a:rPr lang="fr-FR" sz="2000" b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Agadir les 20 et 21 Juin 2019</a:t>
            </a:r>
          </a:p>
          <a:p>
            <a:pPr algn="ctr"/>
            <a:endParaRPr lang="fr-FR" sz="2000" b="1" dirty="0" smtClean="0">
              <a:solidFill>
                <a:schemeClr val="accent1">
                  <a:lumMod val="60000"/>
                  <a:lumOff val="40000"/>
                </a:schemeClr>
              </a:solidFill>
            </a:endParaRPr>
          </a:p>
          <a:p>
            <a:pPr algn="ctr"/>
            <a:r>
              <a:rPr lang="fr-FR" sz="2000" b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Zouhir </a:t>
            </a:r>
            <a:r>
              <a:rPr lang="fr-FR" sz="2000" b="1" dirty="0" err="1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Mahani</a:t>
            </a:r>
            <a:endParaRPr lang="fr-FR" sz="2000" b="1" dirty="0" smtClean="0">
              <a:solidFill>
                <a:schemeClr val="accent1">
                  <a:lumMod val="60000"/>
                  <a:lumOff val="40000"/>
                </a:schemeClr>
              </a:solidFill>
            </a:endParaRPr>
          </a:p>
          <a:p>
            <a:pPr algn="ctr"/>
            <a:r>
              <a:rPr lang="fr-FR" sz="2000" b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Université Ibn </a:t>
            </a:r>
            <a:r>
              <a:rPr lang="fr-FR" sz="2000" b="1" dirty="0" err="1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Zohr</a:t>
            </a:r>
            <a:endParaRPr lang="fr-FR" sz="2000" b="1" dirty="0" smtClean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 smtClean="0"/>
              <a:t>Répartition par type établissement</a:t>
            </a:r>
            <a:endParaRPr lang="fr-FR" dirty="0"/>
          </a:p>
        </p:txBody>
      </p:sp>
      <p:graphicFrame>
        <p:nvGraphicFramePr>
          <p:cNvPr id="4" name="Graphique 3"/>
          <p:cNvGraphicFramePr/>
          <p:nvPr/>
        </p:nvGraphicFramePr>
        <p:xfrm>
          <a:off x="323528" y="1916832"/>
          <a:ext cx="8208912" cy="43924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 smtClean="0"/>
              <a:t>Répartition par sexe</a:t>
            </a:r>
            <a:br>
              <a:rPr lang="fr-FR" dirty="0" smtClean="0"/>
            </a:br>
            <a:endParaRPr lang="fr-FR" dirty="0"/>
          </a:p>
        </p:txBody>
      </p:sp>
      <p:graphicFrame>
        <p:nvGraphicFramePr>
          <p:cNvPr id="4" name="Graphique 3"/>
          <p:cNvGraphicFramePr/>
          <p:nvPr/>
        </p:nvGraphicFramePr>
        <p:xfrm>
          <a:off x="467544" y="1916832"/>
          <a:ext cx="8136904" cy="43924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 cstate="print"/>
          <a:srcRect l="19191" t="37400" r="20566" b="18500"/>
          <a:stretch>
            <a:fillRect/>
          </a:stretch>
        </p:blipFill>
        <p:spPr bwMode="auto">
          <a:xfrm>
            <a:off x="-36512" y="404664"/>
            <a:ext cx="7344816" cy="259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9" name="Picture 3"/>
          <p:cNvPicPr>
            <a:picLocks noChangeAspect="1" noChangeArrowheads="1"/>
          </p:cNvPicPr>
          <p:nvPr/>
        </p:nvPicPr>
        <p:blipFill>
          <a:blip r:embed="rId3" cstate="print"/>
          <a:srcRect l="22832" t="29000" r="22241" b="19550"/>
          <a:stretch>
            <a:fillRect/>
          </a:stretch>
        </p:blipFill>
        <p:spPr bwMode="auto">
          <a:xfrm>
            <a:off x="2483768" y="3284984"/>
            <a:ext cx="6696744" cy="35283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 cstate="print"/>
          <a:srcRect l="22735" t="27950" r="22929" b="30050"/>
          <a:stretch>
            <a:fillRect/>
          </a:stretch>
        </p:blipFill>
        <p:spPr bwMode="auto">
          <a:xfrm>
            <a:off x="-36512" y="332656"/>
            <a:ext cx="6624736" cy="2880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3" name="Picture 3"/>
          <p:cNvPicPr>
            <a:picLocks noChangeAspect="1" noChangeArrowheads="1"/>
          </p:cNvPicPr>
          <p:nvPr/>
        </p:nvPicPr>
        <p:blipFill>
          <a:blip r:embed="rId3" cstate="print"/>
          <a:srcRect l="22241" t="33200" r="25194" b="26900"/>
          <a:stretch>
            <a:fillRect/>
          </a:stretch>
        </p:blipFill>
        <p:spPr bwMode="auto">
          <a:xfrm>
            <a:off x="2699792" y="4005064"/>
            <a:ext cx="6408712" cy="27363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 smtClean="0"/>
              <a:t>Expérimentation d’un groupe pilote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 smtClean="0"/>
              <a:t>Après discussion: </a:t>
            </a:r>
          </a:p>
          <a:p>
            <a:endParaRPr lang="fr-FR" dirty="0" smtClean="0"/>
          </a:p>
          <a:p>
            <a:r>
              <a:rPr lang="fr-FR" dirty="0" smtClean="0"/>
              <a:t>Expérimentation </a:t>
            </a:r>
            <a:r>
              <a:rPr lang="fr-FR" dirty="0" smtClean="0"/>
              <a:t>d’un groupe pilote de 20.</a:t>
            </a:r>
          </a:p>
          <a:p>
            <a:endParaRPr lang="fr-FR" dirty="0" smtClean="0">
              <a:solidFill>
                <a:srgbClr val="FF0000"/>
              </a:solidFill>
            </a:endParaRPr>
          </a:p>
          <a:p>
            <a:r>
              <a:rPr lang="fr-FR" dirty="0" smtClean="0">
                <a:solidFill>
                  <a:srgbClr val="FF0000"/>
                </a:solidFill>
              </a:rPr>
              <a:t>Extension </a:t>
            </a:r>
            <a:r>
              <a:rPr lang="fr-FR" dirty="0" smtClean="0">
                <a:solidFill>
                  <a:srgbClr val="FF0000"/>
                </a:solidFill>
              </a:rPr>
              <a:t>pour le reste du groupe</a:t>
            </a:r>
            <a:r>
              <a:rPr lang="fr-FR" dirty="0" smtClean="0">
                <a:solidFill>
                  <a:srgbClr val="FF0000"/>
                </a:solidFill>
              </a:rPr>
              <a:t>.</a:t>
            </a:r>
          </a:p>
          <a:p>
            <a:endParaRPr lang="fr-FR" dirty="0" smtClean="0">
              <a:solidFill>
                <a:srgbClr val="FF0000"/>
              </a:solidFill>
            </a:endParaRPr>
          </a:p>
          <a:p>
            <a:r>
              <a:rPr lang="fr-FR" dirty="0" smtClean="0"/>
              <a:t>Préparation par les candidats de l’ensemble des outils du portfolio (CV, Scan des document, </a:t>
            </a:r>
            <a:r>
              <a:rPr lang="fr-FR" dirty="0" err="1" smtClean="0"/>
              <a:t>video</a:t>
            </a:r>
            <a:r>
              <a:rPr lang="fr-FR" dirty="0" smtClean="0"/>
              <a:t>,…)</a:t>
            </a:r>
            <a:endParaRPr lang="fr-FR" dirty="0"/>
          </a:p>
        </p:txBody>
      </p:sp>
      <p:sp>
        <p:nvSpPr>
          <p:cNvPr id="4" name="Flèche droite rayée 3"/>
          <p:cNvSpPr/>
          <p:nvPr/>
        </p:nvSpPr>
        <p:spPr>
          <a:xfrm>
            <a:off x="3563888" y="2060848"/>
            <a:ext cx="2808312" cy="360040"/>
          </a:xfrm>
          <a:prstGeom prst="strip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 cstate="print"/>
          <a:srcRect l="19782" t="27950" r="29425" b="34250"/>
          <a:stretch>
            <a:fillRect/>
          </a:stretch>
        </p:blipFill>
        <p:spPr bwMode="auto">
          <a:xfrm>
            <a:off x="0" y="0"/>
            <a:ext cx="6192688" cy="259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5" name="Picture 3"/>
          <p:cNvPicPr>
            <a:picLocks noChangeAspect="1" noChangeArrowheads="1"/>
          </p:cNvPicPr>
          <p:nvPr/>
        </p:nvPicPr>
        <p:blipFill>
          <a:blip r:embed="rId3" cstate="print"/>
          <a:srcRect l="22832" t="34250" r="22832" b="33200"/>
          <a:stretch>
            <a:fillRect/>
          </a:stretch>
        </p:blipFill>
        <p:spPr bwMode="auto">
          <a:xfrm>
            <a:off x="2519264" y="2348880"/>
            <a:ext cx="6624736" cy="2232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6" name="Picture 4"/>
          <p:cNvPicPr>
            <a:picLocks noChangeAspect="1" noChangeArrowheads="1"/>
          </p:cNvPicPr>
          <p:nvPr/>
        </p:nvPicPr>
        <p:blipFill>
          <a:blip r:embed="rId4" cstate="print"/>
          <a:srcRect l="22832" t="26900" r="28147" b="21650"/>
          <a:stretch>
            <a:fillRect/>
          </a:stretch>
        </p:blipFill>
        <p:spPr bwMode="auto">
          <a:xfrm>
            <a:off x="0" y="4293096"/>
            <a:ext cx="5976664" cy="25649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Point à tenir en compte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r-FR" dirty="0" smtClean="0"/>
          </a:p>
          <a:p>
            <a:r>
              <a:rPr lang="fr-FR" dirty="0" smtClean="0"/>
              <a:t>Choix des candidats : Clubs des étudiants.</a:t>
            </a:r>
          </a:p>
          <a:p>
            <a:r>
              <a:rPr lang="fr-FR" dirty="0" smtClean="0"/>
              <a:t>Engagement des </a:t>
            </a:r>
            <a:r>
              <a:rPr lang="fr-FR" dirty="0" err="1" smtClean="0"/>
              <a:t>encadrans</a:t>
            </a:r>
            <a:r>
              <a:rPr lang="fr-FR" dirty="0" smtClean="0"/>
              <a:t> et de l’administration.</a:t>
            </a:r>
          </a:p>
          <a:p>
            <a:r>
              <a:rPr lang="fr-FR" dirty="0" smtClean="0"/>
              <a:t>Motivation et appropriation</a:t>
            </a:r>
            <a:endParaRPr lang="fr-FR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Point à tenir en compte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r-FR" dirty="0" smtClean="0"/>
          </a:p>
          <a:p>
            <a:r>
              <a:rPr lang="fr-FR" dirty="0" smtClean="0"/>
              <a:t>Plateforme technique : salle, connexion, logiciel…</a:t>
            </a:r>
          </a:p>
          <a:p>
            <a:r>
              <a:rPr lang="fr-FR" dirty="0" smtClean="0"/>
              <a:t>Calendrier universitaire</a:t>
            </a:r>
          </a:p>
          <a:p>
            <a:r>
              <a:rPr lang="fr-FR" dirty="0" smtClean="0"/>
              <a:t>Disponibilité des langues (arabe)</a:t>
            </a:r>
            <a:endParaRPr lang="fr-FR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Plan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 smtClean="0"/>
              <a:t>Préparation</a:t>
            </a:r>
          </a:p>
          <a:p>
            <a:r>
              <a:rPr lang="fr-FR" dirty="0" smtClean="0"/>
              <a:t>Formations </a:t>
            </a:r>
            <a:r>
              <a:rPr lang="fr-FR" dirty="0" smtClean="0"/>
              <a:t>ANAPEC</a:t>
            </a:r>
          </a:p>
          <a:p>
            <a:r>
              <a:rPr lang="fr-FR" dirty="0" smtClean="0"/>
              <a:t>Expérimentation pilote</a:t>
            </a:r>
          </a:p>
          <a:p>
            <a:r>
              <a:rPr lang="fr-FR" dirty="0" smtClean="0"/>
              <a:t>Recommandations</a:t>
            </a:r>
            <a:endParaRPr lang="fr-F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Protocole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 smtClean="0"/>
              <a:t>Préparation:</a:t>
            </a:r>
          </a:p>
          <a:p>
            <a:pPr lvl="1"/>
            <a:r>
              <a:rPr lang="fr-FR" dirty="0" smtClean="0"/>
              <a:t>Choix des étudiants : Clubs</a:t>
            </a:r>
          </a:p>
          <a:p>
            <a:pPr lvl="1"/>
            <a:r>
              <a:rPr lang="fr-FR" dirty="0" smtClean="0"/>
              <a:t>Engagement des structures Enseignant encadrant (Responsables de filières, responsables des SFE, Vice-Doyens, doyens…)</a:t>
            </a:r>
          </a:p>
          <a:p>
            <a:pPr>
              <a:buNone/>
            </a:pPr>
            <a:endParaRPr lang="fr-F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764704"/>
            <a:ext cx="8229600" cy="701432"/>
          </a:xfrm>
        </p:spPr>
        <p:txBody>
          <a:bodyPr/>
          <a:lstStyle/>
          <a:p>
            <a:r>
              <a:rPr lang="fr-FR" dirty="0" smtClean="0"/>
              <a:t>Règles de constitution:</a:t>
            </a:r>
            <a:endParaRPr lang="fr-FR" dirty="0"/>
          </a:p>
        </p:txBody>
      </p:sp>
      <p:graphicFrame>
        <p:nvGraphicFramePr>
          <p:cNvPr id="4" name="Tableau 3"/>
          <p:cNvGraphicFramePr>
            <a:graphicFrameLocks noGrp="1"/>
          </p:cNvGraphicFramePr>
          <p:nvPr/>
        </p:nvGraphicFramePr>
        <p:xfrm>
          <a:off x="467544" y="1772820"/>
          <a:ext cx="8055520" cy="4107180"/>
        </p:xfrm>
        <a:graphic>
          <a:graphicData uri="http://schemas.openxmlformats.org/drawingml/2006/table">
            <a:tbl>
              <a:tblPr/>
              <a:tblGrid>
                <a:gridCol w="4027760"/>
                <a:gridCol w="4027760"/>
              </a:tblGrid>
              <a:tr h="373274">
                <a:tc>
                  <a:txBody>
                    <a:bodyPr/>
                    <a:lstStyle/>
                    <a:p>
                      <a:pPr algn="l" fontAlgn="b"/>
                      <a:r>
                        <a:rPr lang="fr-FR" sz="2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24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Contraintes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3014">
                <a:tc>
                  <a:txBody>
                    <a:bodyPr/>
                    <a:lstStyle/>
                    <a:p>
                      <a:pPr algn="l" fontAlgn="b"/>
                      <a:r>
                        <a:rPr lang="fr-FR" sz="2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Accès ouvert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2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50 à 80%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373274">
                <a:tc>
                  <a:txBody>
                    <a:bodyPr/>
                    <a:lstStyle/>
                    <a:p>
                      <a:pPr algn="l" fontAlgn="b"/>
                      <a:r>
                        <a:rPr lang="fr-FR" sz="2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Accès régulé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2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20 à 50%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3014">
                <a:tc>
                  <a:txBody>
                    <a:bodyPr/>
                    <a:lstStyle/>
                    <a:p>
                      <a:pPr algn="l" fontAlgn="b"/>
                      <a:r>
                        <a:rPr lang="fr-FR" sz="2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Homme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2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45 à 55%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373274">
                <a:tc>
                  <a:txBody>
                    <a:bodyPr/>
                    <a:lstStyle/>
                    <a:p>
                      <a:pPr algn="l" fontAlgn="b"/>
                      <a:r>
                        <a:rPr lang="fr-FR" sz="2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Femme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2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45 à 55%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3014">
                <a:tc>
                  <a:txBody>
                    <a:bodyPr/>
                    <a:lstStyle/>
                    <a:p>
                      <a:pPr algn="l" fontAlgn="b"/>
                      <a:r>
                        <a:rPr lang="fr-FR" sz="2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Bac +2 (DUT, en 2e année)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2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15 à 25%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373014">
                <a:tc>
                  <a:txBody>
                    <a:bodyPr/>
                    <a:lstStyle/>
                    <a:p>
                      <a:pPr algn="l" fontAlgn="b"/>
                      <a:r>
                        <a:rPr lang="fr-FR" sz="2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Bac +3 (en 3e année)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2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35 à 45%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73274">
                <a:tc>
                  <a:txBody>
                    <a:bodyPr/>
                    <a:lstStyle/>
                    <a:p>
                      <a:pPr algn="l" fontAlgn="b"/>
                      <a:r>
                        <a:rPr lang="fr-FR" sz="2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Bac +5 (en dernière année)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2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35 à 45%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3014">
                <a:tc>
                  <a:txBody>
                    <a:bodyPr/>
                    <a:lstStyle/>
                    <a:p>
                      <a:pPr algn="l" fontAlgn="b"/>
                      <a:r>
                        <a:rPr lang="fr-FR" sz="2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ST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2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30 à 40%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373014">
                <a:tc>
                  <a:txBody>
                    <a:bodyPr/>
                    <a:lstStyle/>
                    <a:p>
                      <a:pPr algn="l" fontAlgn="b"/>
                      <a:r>
                        <a:rPr lang="fr-FR" sz="2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SJES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2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30 à 40%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73274">
                <a:tc>
                  <a:txBody>
                    <a:bodyPr/>
                    <a:lstStyle/>
                    <a:p>
                      <a:pPr algn="l" fontAlgn="b"/>
                      <a:r>
                        <a:rPr lang="fr-FR" sz="2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LSH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2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30 à 40%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r-FR" dirty="0" smtClean="0"/>
              <a:t>Ateliers </a:t>
            </a:r>
            <a:r>
              <a:rPr lang="fr-FR" dirty="0" smtClean="0"/>
              <a:t>ANAPEC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1935480"/>
            <a:ext cx="8229600" cy="4013800"/>
          </a:xfrm>
        </p:spPr>
        <p:txBody>
          <a:bodyPr>
            <a:normAutofit/>
          </a:bodyPr>
          <a:lstStyle/>
          <a:p>
            <a:endParaRPr lang="fr-FR" dirty="0" smtClean="0"/>
          </a:p>
          <a:p>
            <a:r>
              <a:rPr lang="fr-FR" dirty="0" smtClean="0"/>
              <a:t>MISE </a:t>
            </a:r>
            <a:r>
              <a:rPr lang="fr-FR" dirty="0" smtClean="0"/>
              <a:t>EN VALEUR ET ORGANISATION D LA RECHERCHE </a:t>
            </a:r>
          </a:p>
          <a:p>
            <a:endParaRPr lang="fr-FR" dirty="0" smtClean="0"/>
          </a:p>
          <a:p>
            <a:r>
              <a:rPr lang="fr-FR" dirty="0" smtClean="0"/>
              <a:t>ECRITS </a:t>
            </a:r>
            <a:r>
              <a:rPr lang="fr-FR" dirty="0" smtClean="0"/>
              <a:t>DE RECHERCHE </a:t>
            </a:r>
          </a:p>
          <a:p>
            <a:endParaRPr lang="fr-FR" dirty="0" smtClean="0"/>
          </a:p>
          <a:p>
            <a:r>
              <a:rPr lang="fr-FR" dirty="0" smtClean="0"/>
              <a:t>ENTRETIENS </a:t>
            </a:r>
            <a:r>
              <a:rPr lang="fr-FR" dirty="0" smtClean="0"/>
              <a:t>D'EMBAUCHE </a:t>
            </a:r>
            <a:endParaRPr lang="fr-F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Données des candidats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 smtClean="0"/>
              <a:t>NOM </a:t>
            </a:r>
          </a:p>
          <a:p>
            <a:r>
              <a:rPr lang="fr-FR" dirty="0" smtClean="0"/>
              <a:t>PRENOM </a:t>
            </a:r>
          </a:p>
          <a:p>
            <a:r>
              <a:rPr lang="fr-FR" dirty="0" smtClean="0"/>
              <a:t>CIN </a:t>
            </a:r>
          </a:p>
          <a:p>
            <a:r>
              <a:rPr lang="fr-FR" dirty="0" smtClean="0"/>
              <a:t>ETABLISSEMENT </a:t>
            </a:r>
          </a:p>
          <a:p>
            <a:r>
              <a:rPr lang="fr-FR" dirty="0" smtClean="0"/>
              <a:t>FILIERE </a:t>
            </a:r>
          </a:p>
          <a:p>
            <a:r>
              <a:rPr lang="fr-FR" dirty="0" smtClean="0"/>
              <a:t>NIVEAU </a:t>
            </a:r>
          </a:p>
          <a:p>
            <a:r>
              <a:rPr lang="fr-FR" dirty="0" smtClean="0"/>
              <a:t>EMAIL </a:t>
            </a:r>
          </a:p>
          <a:p>
            <a:r>
              <a:rPr lang="fr-FR" dirty="0" smtClean="0"/>
              <a:t>TELEPHONE </a:t>
            </a:r>
            <a:endParaRPr lang="fr-F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-27384"/>
            <a:ext cx="8229600" cy="1143000"/>
          </a:xfrm>
        </p:spPr>
        <p:txBody>
          <a:bodyPr>
            <a:noAutofit/>
          </a:bodyPr>
          <a:lstStyle/>
          <a:p>
            <a:r>
              <a:rPr lang="fr-FR" sz="3600" dirty="0" smtClean="0"/>
              <a:t>Répartition des candidats par établissement</a:t>
            </a:r>
            <a:endParaRPr lang="fr-FR" sz="3600" dirty="0"/>
          </a:p>
        </p:txBody>
      </p:sp>
      <p:graphicFrame>
        <p:nvGraphicFramePr>
          <p:cNvPr id="4" name="Graphique 3"/>
          <p:cNvGraphicFramePr/>
          <p:nvPr/>
        </p:nvGraphicFramePr>
        <p:xfrm>
          <a:off x="0" y="1484784"/>
          <a:ext cx="4572000" cy="30243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5" name="Graphique 4"/>
          <p:cNvGraphicFramePr/>
          <p:nvPr/>
        </p:nvGraphicFramePr>
        <p:xfrm>
          <a:off x="4211960" y="3717032"/>
          <a:ext cx="4932040" cy="31409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404664"/>
            <a:ext cx="8229600" cy="1143000"/>
          </a:xfrm>
        </p:spPr>
        <p:txBody>
          <a:bodyPr>
            <a:noAutofit/>
          </a:bodyPr>
          <a:lstStyle/>
          <a:p>
            <a:r>
              <a:rPr lang="fr-FR" sz="4000" dirty="0" smtClean="0"/>
              <a:t>Répartition des candidats par niveaux</a:t>
            </a:r>
            <a:endParaRPr lang="fr-FR" sz="4000" dirty="0"/>
          </a:p>
        </p:txBody>
      </p:sp>
      <p:graphicFrame>
        <p:nvGraphicFramePr>
          <p:cNvPr id="4" name="Graphique 3"/>
          <p:cNvGraphicFramePr/>
          <p:nvPr/>
        </p:nvGraphicFramePr>
        <p:xfrm>
          <a:off x="899592" y="1844824"/>
          <a:ext cx="7272808" cy="410445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Répartition par discipline</a:t>
            </a:r>
            <a:endParaRPr lang="fr-FR" dirty="0"/>
          </a:p>
        </p:txBody>
      </p:sp>
      <p:graphicFrame>
        <p:nvGraphicFramePr>
          <p:cNvPr id="4" name="Graphique 3"/>
          <p:cNvGraphicFramePr/>
          <p:nvPr/>
        </p:nvGraphicFramePr>
        <p:xfrm>
          <a:off x="611560" y="1916832"/>
          <a:ext cx="7560840" cy="41764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Débit">
  <a:themeElements>
    <a:clrScheme name="Débit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Débit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Débit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469</TotalTime>
  <Words>283</Words>
  <Application>Microsoft Office PowerPoint</Application>
  <PresentationFormat>Affichage à l'écran (4:3)</PresentationFormat>
  <Paragraphs>84</Paragraphs>
  <Slides>17</Slides>
  <Notes>0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17</vt:i4>
      </vt:variant>
    </vt:vector>
  </HeadingPairs>
  <TitlesOfParts>
    <vt:vector size="18" baseType="lpstr">
      <vt:lpstr>Débit</vt:lpstr>
      <vt:lpstr>Diapositive 1</vt:lpstr>
      <vt:lpstr>Plan</vt:lpstr>
      <vt:lpstr>Protocole</vt:lpstr>
      <vt:lpstr>Diapositive 4</vt:lpstr>
      <vt:lpstr>Ateliers ANAPEC</vt:lpstr>
      <vt:lpstr>Données des candidats</vt:lpstr>
      <vt:lpstr>Répartition des candidats par établissement</vt:lpstr>
      <vt:lpstr>Répartition des candidats par niveaux</vt:lpstr>
      <vt:lpstr>Répartition par discipline</vt:lpstr>
      <vt:lpstr>Répartition par type établissement</vt:lpstr>
      <vt:lpstr>Répartition par sexe </vt:lpstr>
      <vt:lpstr>Diapositive 12</vt:lpstr>
      <vt:lpstr>Diapositive 13</vt:lpstr>
      <vt:lpstr>Expérimentation d’un groupe pilote</vt:lpstr>
      <vt:lpstr>Diapositive 15</vt:lpstr>
      <vt:lpstr>Point à tenir en compte</vt:lpstr>
      <vt:lpstr>Point à tenir en compte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Diapositive 1</dc:title>
  <dc:creator>ahmed</dc:creator>
  <cp:lastModifiedBy>Utilisateur Windows</cp:lastModifiedBy>
  <cp:revision>91</cp:revision>
  <dcterms:created xsi:type="dcterms:W3CDTF">2015-11-09T18:03:31Z</dcterms:created>
  <dcterms:modified xsi:type="dcterms:W3CDTF">2019-06-19T21:38:52Z</dcterms:modified>
</cp:coreProperties>
</file>